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93" r:id="rId5"/>
    <p:sldId id="261" r:id="rId6"/>
    <p:sldId id="262" r:id="rId7"/>
    <p:sldId id="258" r:id="rId8"/>
    <p:sldId id="294" r:id="rId9"/>
    <p:sldId id="295" r:id="rId10"/>
    <p:sldId id="267" r:id="rId11"/>
    <p:sldId id="269" r:id="rId12"/>
    <p:sldId id="282" r:id="rId13"/>
    <p:sldId id="271" r:id="rId14"/>
    <p:sldId id="287" r:id="rId15"/>
    <p:sldId id="272" r:id="rId16"/>
    <p:sldId id="263" r:id="rId17"/>
    <p:sldId id="264" r:id="rId18"/>
    <p:sldId id="296" r:id="rId19"/>
    <p:sldId id="297" r:id="rId20"/>
    <p:sldId id="298" r:id="rId21"/>
    <p:sldId id="299" r:id="rId22"/>
    <p:sldId id="300" r:id="rId23"/>
    <p:sldId id="301" r:id="rId24"/>
    <p:sldId id="265" r:id="rId25"/>
    <p:sldId id="281" r:id="rId26"/>
    <p:sldId id="273" r:id="rId27"/>
    <p:sldId id="266" r:id="rId28"/>
    <p:sldId id="274" r:id="rId29"/>
    <p:sldId id="275" r:id="rId30"/>
    <p:sldId id="276" r:id="rId31"/>
    <p:sldId id="277" r:id="rId32"/>
    <p:sldId id="279" r:id="rId33"/>
    <p:sldId id="280" r:id="rId34"/>
    <p:sldId id="291" r:id="rId35"/>
    <p:sldId id="278" r:id="rId36"/>
    <p:sldId id="283" r:id="rId37"/>
    <p:sldId id="290" r:id="rId38"/>
    <p:sldId id="284" r:id="rId39"/>
    <p:sldId id="288" r:id="rId40"/>
    <p:sldId id="285" r:id="rId41"/>
    <p:sldId id="289" r:id="rId42"/>
    <p:sldId id="286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19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297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94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889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332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65553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944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5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41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059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536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77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6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806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80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4ADC0-001D-4734-A09D-98B51E588386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6634E9C-6C07-4A21-8E6A-E064BAB9D1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21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lassification_of_obesity#cite_note-1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041935"/>
            <a:ext cx="8915399" cy="2262781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Physical examination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General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9703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Overweighting and obesity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339254"/>
              </p:ext>
            </p:extLst>
          </p:nvPr>
        </p:nvGraphicFramePr>
        <p:xfrm>
          <a:off x="2281187" y="1904998"/>
          <a:ext cx="9490510" cy="3918285"/>
        </p:xfrm>
        <a:graphic>
          <a:graphicData uri="http://schemas.openxmlformats.org/drawingml/2006/table">
            <a:tbl>
              <a:tblPr/>
              <a:tblGrid>
                <a:gridCol w="4745255"/>
                <a:gridCol w="4745255"/>
              </a:tblGrid>
              <a:tr h="559755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</a:rPr>
                        <a:t>BMI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</a:rPr>
                        <a:t>Classification</a:t>
                      </a:r>
                      <a:r>
                        <a:rPr lang="en-US" sz="2400" b="1" i="0" u="none" strike="noStrike" baseline="30000">
                          <a:solidFill>
                            <a:srgbClr val="0B0080"/>
                          </a:solidFill>
                          <a:effectLst/>
                          <a:hlinkClick r:id="rId2"/>
                        </a:rPr>
                        <a:t>[16]</a:t>
                      </a:r>
                      <a:endParaRPr lang="en-US" sz="2400" b="1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>
                          <a:effectLst/>
                        </a:rPr>
                        <a:t>&lt; 18.5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underweight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18.5–24.9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normal weight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25.0–29.9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overweight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30.0–34.9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class I obesity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35.0–39.9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effectLst/>
                        </a:rPr>
                        <a:t>class II obesity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  <a:tr h="559755">
                <a:tc>
                  <a:txBody>
                    <a:bodyPr/>
                    <a:lstStyle/>
                    <a:p>
                      <a:r>
                        <a:rPr lang="ru-RU" sz="2400" b="1" dirty="0">
                          <a:effectLst/>
                        </a:rPr>
                        <a:t>≥ 40.0</a:t>
                      </a: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 </a:t>
                      </a:r>
                      <a:r>
                        <a:rPr lang="en-US" sz="2400" b="1" dirty="0" smtClean="0">
                          <a:effectLst/>
                        </a:rPr>
                        <a:t>class </a:t>
                      </a:r>
                      <a:r>
                        <a:rPr lang="en-US" sz="2400" b="1" dirty="0">
                          <a:effectLst/>
                        </a:rPr>
                        <a:t>III </a:t>
                      </a:r>
                      <a:r>
                        <a:rPr lang="en-US" sz="2400" b="1" dirty="0" smtClean="0">
                          <a:effectLst/>
                        </a:rPr>
                        <a:t>obesity</a:t>
                      </a:r>
                      <a:endParaRPr lang="en-US" sz="2400" b="1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0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 1. Trends in obesity prevalence among adults aged 20 and over (age adjusted) and youth aged 2–19 years: United States, 1999–2000 through 2015–201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93" y="118460"/>
            <a:ext cx="9200180" cy="64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6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Waist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2070031"/>
              </p:ext>
            </p:extLst>
          </p:nvPr>
        </p:nvGraphicFramePr>
        <p:xfrm>
          <a:off x="2368296" y="1783080"/>
          <a:ext cx="8613648" cy="3847790"/>
        </p:xfrm>
        <a:graphic>
          <a:graphicData uri="http://schemas.openxmlformats.org/drawingml/2006/table">
            <a:tbl>
              <a:tblPr/>
              <a:tblGrid>
                <a:gridCol w="4241569"/>
                <a:gridCol w="4372079"/>
              </a:tblGrid>
              <a:tr h="377544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</a:t>
                      </a: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0" u="none" strike="noStrike" dirty="0" smtClean="0"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Abdominal (visceral) obesity</a:t>
                      </a: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0" u="none" strike="noStrike" dirty="0"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1258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 ≤40 inches </a:t>
                      </a:r>
                      <a:endParaRPr lang="en-US" sz="2800" b="0" i="0" u="none" strike="noStrike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(≤ 102 cm) </a:t>
                      </a:r>
                      <a:endParaRPr lang="ru-RU" sz="2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&gt;40 in (&gt; 102 cm)</a:t>
                      </a:r>
                      <a:endParaRPr lang="ru-RU" sz="2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8950"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Women </a:t>
                      </a: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≤ 35 inches 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(≤ 88 cm)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ru-RU" sz="28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l" rtl="0" eaLnBrk="1" fontAlgn="t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2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 35 in (&gt; 88 cm)</a:t>
                      </a:r>
                      <a:endParaRPr lang="en-US" sz="2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707" marR="68707" marT="34290" marB="34290">
                    <a:lnL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5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waist-hip ratio</a:t>
            </a:r>
            <a:r>
              <a:rPr lang="en-US" dirty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or</a:t>
            </a:r>
            <a:r>
              <a:rPr lang="en-US" dirty="0"/>
              <a:t> </a:t>
            </a:r>
            <a:r>
              <a:rPr lang="en-US" b="1" dirty="0"/>
              <a:t>waist-to-hip ratio</a:t>
            </a:r>
            <a:r>
              <a:rPr lang="en-US" dirty="0"/>
              <a:t> (</a:t>
            </a:r>
            <a:r>
              <a:rPr lang="en-US" b="1" dirty="0"/>
              <a:t>WHR</a:t>
            </a:r>
            <a:r>
              <a:rPr lang="en-US" dirty="0"/>
              <a:t>) </a:t>
            </a:r>
            <a:endParaRPr lang="ru-RU" dirty="0"/>
          </a:p>
        </p:txBody>
      </p:sp>
      <p:pic>
        <p:nvPicPr>
          <p:cNvPr id="7170" name="Picture 2" descr="Картинки по запросу waist-hip rati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2774" y="1737347"/>
            <a:ext cx="8070574" cy="480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6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973" y="174257"/>
            <a:ext cx="2920164" cy="650508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58" y="174257"/>
            <a:ext cx="2100664" cy="6539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97491" y="1116531"/>
            <a:ext cx="24736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Body scan of one woman 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113 </a:t>
            </a:r>
            <a:r>
              <a:rPr lang="en-US" dirty="0"/>
              <a:t>kg and 55 kg. </a:t>
            </a:r>
            <a:endParaRPr lang="ru-RU" dirty="0" smtClean="0"/>
          </a:p>
          <a:p>
            <a:endParaRPr lang="ru-RU" dirty="0"/>
          </a:p>
          <a:p>
            <a:r>
              <a:rPr lang="en-US" dirty="0" smtClean="0"/>
              <a:t>Pay </a:t>
            </a:r>
            <a:r>
              <a:rPr lang="en-US" dirty="0"/>
              <a:t>attention to the heart, liver, stomach, intestines, joints, etc.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2597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 loss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40565" y="1566672"/>
            <a:ext cx="4313864" cy="3777622"/>
          </a:xfrm>
        </p:spPr>
        <p:txBody>
          <a:bodyPr/>
          <a:lstStyle/>
          <a:p>
            <a:r>
              <a:rPr lang="en-US" dirty="0" smtClean="0"/>
              <a:t>Cachexia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Картинки по запросу weight lo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weight lo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Картинки по запросу cachex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60" y="1664997"/>
            <a:ext cx="6358270" cy="423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488" y="2525977"/>
            <a:ext cx="3418149" cy="227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Face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733" y="1759226"/>
            <a:ext cx="6557902" cy="434339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Form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Shape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Appearance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Character</a:t>
            </a:r>
            <a:endParaRPr lang="ru-RU" sz="3600" dirty="0" smtClean="0"/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Face expression</a:t>
            </a:r>
          </a:p>
          <a:p>
            <a:pPr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/>
              <a:t>Agitation</a:t>
            </a:r>
          </a:p>
          <a:p>
            <a:endParaRPr lang="en-US" sz="36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021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Diagnostic faces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Acromegalic</a:t>
            </a:r>
            <a:endParaRPr lang="en-US" sz="2400" dirty="0" smtClean="0"/>
          </a:p>
          <a:p>
            <a:r>
              <a:rPr lang="en-US" sz="2400" dirty="0" smtClean="0"/>
              <a:t>Cushing’s syndrome</a:t>
            </a:r>
          </a:p>
          <a:p>
            <a:r>
              <a:rPr lang="en-US" sz="2400" dirty="0" smtClean="0"/>
              <a:t>Down’ s</a:t>
            </a:r>
          </a:p>
          <a:p>
            <a:r>
              <a:rPr lang="en-US" sz="2400" dirty="0" err="1" smtClean="0"/>
              <a:t>Mixoedema</a:t>
            </a:r>
            <a:endParaRPr lang="en-US" sz="2400" dirty="0" smtClean="0"/>
          </a:p>
          <a:p>
            <a:r>
              <a:rPr lang="en-US" sz="2400" dirty="0" smtClean="0"/>
              <a:t>Facies </a:t>
            </a:r>
            <a:r>
              <a:rPr lang="en-US" sz="2400" dirty="0" err="1" smtClean="0"/>
              <a:t>Basedovica</a:t>
            </a:r>
            <a:endParaRPr lang="en-US" sz="2400" dirty="0" smtClean="0"/>
          </a:p>
          <a:p>
            <a:r>
              <a:rPr lang="en-US" sz="2400" dirty="0" err="1" smtClean="0"/>
              <a:t>Risus</a:t>
            </a:r>
            <a:r>
              <a:rPr lang="en-US" sz="2400" dirty="0" smtClean="0"/>
              <a:t> </a:t>
            </a:r>
            <a:r>
              <a:rPr lang="en-US" sz="2400" dirty="0" err="1" smtClean="0"/>
              <a:t>sardinicus</a:t>
            </a:r>
            <a:endParaRPr lang="en-US" sz="2400" dirty="0" smtClean="0"/>
          </a:p>
          <a:p>
            <a:r>
              <a:rPr lang="en-US" sz="2400" dirty="0"/>
              <a:t>Hippocratic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Cyanosis</a:t>
            </a:r>
          </a:p>
          <a:p>
            <a:r>
              <a:rPr lang="en-US" sz="2800" dirty="0"/>
              <a:t>Facies </a:t>
            </a:r>
            <a:r>
              <a:rPr lang="en-US" sz="2800" dirty="0" err="1"/>
              <a:t>febris</a:t>
            </a:r>
            <a:endParaRPr lang="en-US" sz="2800" dirty="0"/>
          </a:p>
          <a:p>
            <a:r>
              <a:rPr lang="en-US" sz="2800" dirty="0"/>
              <a:t>Facies </a:t>
            </a:r>
            <a:r>
              <a:rPr lang="en-US" sz="2800" dirty="0" err="1"/>
              <a:t>Corvisar</a:t>
            </a:r>
            <a:endParaRPr lang="en-US" sz="2800" dirty="0"/>
          </a:p>
          <a:p>
            <a:r>
              <a:rPr lang="en-US" sz="2800" dirty="0"/>
              <a:t>Facies </a:t>
            </a:r>
            <a:r>
              <a:rPr lang="en-US" sz="2800" dirty="0" err="1"/>
              <a:t>nephritica</a:t>
            </a:r>
            <a:endParaRPr lang="en-US" sz="2800" dirty="0"/>
          </a:p>
          <a:p>
            <a:r>
              <a:rPr lang="en-US" sz="2800" dirty="0"/>
              <a:t>Facies </a:t>
            </a:r>
            <a:r>
              <a:rPr lang="en-US" sz="2800" dirty="0" err="1"/>
              <a:t>mitralis</a:t>
            </a:r>
            <a:endParaRPr lang="en-US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25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42432" cy="43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432" y="3190112"/>
            <a:ext cx="6358128" cy="357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84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slide-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" y="227497"/>
            <a:ext cx="3555503" cy="32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3770423_177642607.pdf-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36" y="155448"/>
            <a:ext cx="5035296" cy="377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223161008_242755724.pdf-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0" y="3424758"/>
            <a:ext cx="4577656" cy="34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5733267_129474200.pdf-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344" y="3424758"/>
            <a:ext cx="4577656" cy="3433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72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start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W </a:t>
            </a:r>
            <a:r>
              <a:rPr lang="en-US" sz="2400" dirty="0" smtClean="0"/>
              <a:t>ash hand before and after, wear gloves where appropriate </a:t>
            </a:r>
          </a:p>
          <a:p>
            <a:r>
              <a:rPr lang="en-US" sz="3200" b="1" dirty="0" smtClean="0"/>
              <a:t>I </a:t>
            </a:r>
            <a:r>
              <a:rPr lang="en-US" sz="2400" dirty="0" err="1" smtClean="0"/>
              <a:t>ntroduce</a:t>
            </a:r>
            <a:r>
              <a:rPr lang="en-US" sz="2400" dirty="0" smtClean="0"/>
              <a:t> yourself to the patient and seek his or her consent</a:t>
            </a:r>
          </a:p>
          <a:p>
            <a:r>
              <a:rPr lang="en-US" sz="3200" b="1" dirty="0" smtClean="0"/>
              <a:t>P </a:t>
            </a:r>
            <a:r>
              <a:rPr lang="en-US" sz="2400" dirty="0" err="1" smtClean="0"/>
              <a:t>osition</a:t>
            </a:r>
            <a:r>
              <a:rPr lang="en-US" sz="2400" dirty="0" smtClean="0"/>
              <a:t> the patient correctly</a:t>
            </a:r>
          </a:p>
          <a:p>
            <a:r>
              <a:rPr lang="en-US" sz="3200" b="1" dirty="0" smtClean="0"/>
              <a:t>E </a:t>
            </a:r>
            <a:r>
              <a:rPr lang="en-US" sz="2400" dirty="0" err="1" smtClean="0"/>
              <a:t>xpose</a:t>
            </a:r>
            <a:r>
              <a:rPr lang="en-US" sz="2400" dirty="0" smtClean="0"/>
              <a:t> the patient as needed</a:t>
            </a:r>
          </a:p>
          <a:p>
            <a:r>
              <a:rPr lang="en-US" sz="3200" b="1" dirty="0" smtClean="0"/>
              <a:t>R </a:t>
            </a:r>
            <a:r>
              <a:rPr lang="en-US" sz="2400" dirty="0" err="1" smtClean="0"/>
              <a:t>ight</a:t>
            </a:r>
            <a:r>
              <a:rPr lang="en-US" sz="2400" dirty="0" smtClean="0"/>
              <a:t> side of the bed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1987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f3199cabcbd23bb7455ec48b29b5ade9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40" y="112775"/>
            <a:ext cx="11665944" cy="674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8901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e70ce7de88eeb840dbd679d704e81f2a-800x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472" y="231647"/>
            <a:ext cx="8172936" cy="612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0489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488" y="259079"/>
            <a:ext cx="11016720" cy="59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273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screen1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72" y="185927"/>
            <a:ext cx="8456400" cy="634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537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color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Cyanosis – central / </a:t>
            </a:r>
            <a:r>
              <a:rPr lang="en-US" sz="2400" dirty="0" err="1" smtClean="0"/>
              <a:t>acrocyanosis</a:t>
            </a:r>
            <a:endParaRPr lang="en-US" sz="2400" dirty="0" smtClean="0"/>
          </a:p>
          <a:p>
            <a:r>
              <a:rPr lang="en-US" sz="2400" dirty="0" smtClean="0"/>
              <a:t>Pallor</a:t>
            </a:r>
          </a:p>
          <a:p>
            <a:r>
              <a:rPr lang="en-US" sz="2400" dirty="0" smtClean="0"/>
              <a:t>Hyperemia</a:t>
            </a:r>
          </a:p>
          <a:p>
            <a:r>
              <a:rPr lang="en-US" sz="2400" dirty="0" smtClean="0"/>
              <a:t>Jaundice - Icterus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Pigmentation – hyper, </a:t>
            </a:r>
            <a:r>
              <a:rPr lang="en-US" sz="2800" dirty="0" smtClean="0"/>
              <a:t>hypo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Rash=Exanthema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21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– texture, hydration, turgor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smooth</a:t>
            </a:r>
          </a:p>
          <a:p>
            <a:r>
              <a:rPr lang="en-US" sz="3200" dirty="0" smtClean="0"/>
              <a:t>rough</a:t>
            </a:r>
            <a:endParaRPr lang="en-US" sz="3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4000" dirty="0"/>
              <a:t>dry</a:t>
            </a:r>
          </a:p>
          <a:p>
            <a:r>
              <a:rPr lang="en-US" sz="4000" dirty="0"/>
              <a:t>wet</a:t>
            </a:r>
          </a:p>
          <a:p>
            <a:r>
              <a:rPr lang="en-US" sz="4000" dirty="0"/>
              <a:t>oily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11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Dehydration signs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Картинки по запросу classical signs of dehyd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301" y="1788088"/>
            <a:ext cx="9275717" cy="446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1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368929"/>
            <a:ext cx="8911687" cy="1280890"/>
          </a:xfrm>
        </p:spPr>
        <p:txBody>
          <a:bodyPr/>
          <a:lstStyle/>
          <a:p>
            <a:r>
              <a:rPr lang="en-US" dirty="0" smtClean="0"/>
              <a:t>Nails</a:t>
            </a:r>
            <a:endParaRPr lang="ru-RU" dirty="0"/>
          </a:p>
        </p:txBody>
      </p:sp>
      <p:pic>
        <p:nvPicPr>
          <p:cNvPr id="10244" name="Picture 4" descr="Картинки по запросу nail signs of systemic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367" y="932413"/>
            <a:ext cx="7593065" cy="57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5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Картинки по запросу nail signs of systemic disea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004" y="374904"/>
            <a:ext cx="9641608" cy="605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0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Vital signs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Body temperature</a:t>
            </a:r>
          </a:p>
          <a:p>
            <a:endParaRPr lang="en-US" sz="3200" dirty="0" smtClean="0"/>
          </a:p>
          <a:p>
            <a:r>
              <a:rPr lang="en-US" sz="3200" dirty="0" smtClean="0"/>
              <a:t>Pulse</a:t>
            </a:r>
          </a:p>
          <a:p>
            <a:endParaRPr lang="en-US" sz="3200" dirty="0" smtClean="0"/>
          </a:p>
          <a:p>
            <a:r>
              <a:rPr lang="en-US" sz="3200" dirty="0" smtClean="0"/>
              <a:t>Blood pressure</a:t>
            </a:r>
          </a:p>
          <a:p>
            <a:endParaRPr lang="en-US" sz="3200" dirty="0" smtClean="0"/>
          </a:p>
          <a:p>
            <a:r>
              <a:rPr lang="en-US" sz="3200" dirty="0" smtClean="0"/>
              <a:t>Respiratory rate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9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impression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What </a:t>
            </a:r>
            <a:r>
              <a:rPr lang="en-US" sz="2800" dirty="0"/>
              <a:t>can you see at the first glance at the patient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Habitus</a:t>
            </a:r>
            <a:endParaRPr lang="en-US" sz="2800" dirty="0"/>
          </a:p>
          <a:p>
            <a:r>
              <a:rPr lang="en-US" sz="2800" dirty="0"/>
              <a:t>level of consciousness</a:t>
            </a:r>
          </a:p>
          <a:p>
            <a:r>
              <a:rPr lang="en-US" sz="2800" dirty="0"/>
              <a:t>patient </a:t>
            </a:r>
            <a:r>
              <a:rPr lang="en-US" sz="2800" dirty="0" smtClean="0"/>
              <a:t>position, posture, gait</a:t>
            </a:r>
            <a:endParaRPr lang="en-US" sz="2800" dirty="0"/>
          </a:p>
          <a:p>
            <a:r>
              <a:rPr lang="en-US" sz="2800" dirty="0"/>
              <a:t>body </a:t>
            </a:r>
            <a:r>
              <a:rPr lang="en-US" sz="2800" dirty="0" smtClean="0"/>
              <a:t>type</a:t>
            </a:r>
            <a:r>
              <a:rPr lang="ru-RU" sz="2800" dirty="0" smtClean="0"/>
              <a:t> – </a:t>
            </a:r>
            <a:r>
              <a:rPr lang="en-US" sz="2800" dirty="0" smtClean="0"/>
              <a:t>constitution</a:t>
            </a:r>
          </a:p>
          <a:p>
            <a:r>
              <a:rPr lang="en-US" sz="2800" dirty="0" smtClean="0"/>
              <a:t>Vital signs</a:t>
            </a:r>
          </a:p>
          <a:p>
            <a:r>
              <a:rPr lang="en-US" sz="2800" dirty="0" smtClean="0"/>
              <a:t>Nutrition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6230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Body temperature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952198"/>
              </p:ext>
            </p:extLst>
          </p:nvPr>
        </p:nvGraphicFramePr>
        <p:xfrm>
          <a:off x="2589213" y="2133600"/>
          <a:ext cx="8915400" cy="3696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  <a:gridCol w="2971800"/>
              </a:tblGrid>
              <a:tr h="862123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Normal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Fever</a:t>
                      </a:r>
                      <a:endParaRPr lang="ru-RU" sz="2800" dirty="0"/>
                    </a:p>
                  </a:txBody>
                  <a:tcPr/>
                </a:tc>
              </a:tr>
              <a:tr h="8621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Mouth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37,8</a:t>
                      </a:r>
                      <a:r>
                        <a:rPr lang="en-US" sz="2800" baseline="0" dirty="0" smtClean="0"/>
                        <a:t> ˚C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&gt;37,3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˚C</a:t>
                      </a:r>
                      <a:endParaRPr lang="ru-RU" sz="4000" dirty="0" smtClean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8621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Axilla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36,4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˚C</a:t>
                      </a:r>
                      <a:endParaRPr lang="ru-RU" sz="2800" dirty="0" smtClean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&gt;36,9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˚C</a:t>
                      </a:r>
                      <a:endParaRPr lang="ru-RU" sz="2800" dirty="0" smtClean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862123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Rectum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37,3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˚C</a:t>
                      </a:r>
                      <a:endParaRPr lang="ru-RU" sz="2800" dirty="0" smtClean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&gt;37,7</a:t>
                      </a:r>
                      <a:r>
                        <a:rPr lang="en-US" sz="2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˚C</a:t>
                      </a:r>
                      <a:endParaRPr lang="ru-RU" sz="2800" dirty="0" smtClean="0">
                        <a:effectLst/>
                      </a:endParaRPr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6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 and febrile body temperature ranges (rectal temperatures</a:t>
            </a:r>
            <a:r>
              <a:rPr lang="en-US" dirty="0" smtClean="0"/>
              <a:t>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33928"/>
              </p:ext>
            </p:extLst>
          </p:nvPr>
        </p:nvGraphicFramePr>
        <p:xfrm>
          <a:off x="2211572" y="2209163"/>
          <a:ext cx="9516141" cy="4117208"/>
        </p:xfrm>
        <a:graphic>
          <a:graphicData uri="http://schemas.openxmlformats.org/drawingml/2006/table">
            <a:tbl>
              <a:tblPr/>
              <a:tblGrid>
                <a:gridCol w="3172047"/>
                <a:gridCol w="3172047"/>
                <a:gridCol w="3172047"/>
              </a:tblGrid>
              <a:tr h="105823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0" cap="all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BODY TEMPERATURE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0" cap="all" dirty="0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°C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2400" b="0" cap="all">
                          <a:solidFill>
                            <a:srgbClr val="333333"/>
                          </a:solidFill>
                          <a:effectLst/>
                          <a:latin typeface="inherit"/>
                        </a:rPr>
                        <a:t>°F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Normal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37–38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98.6–100.4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Mild/low grade fever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9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38.1–39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100.5–102.2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Moderate grade fever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8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39.1–40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102.2–104.0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High grade fever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C08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85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40.1–41.1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8B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104.1–106.0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086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1794">
                <a:tc>
                  <a:txBody>
                    <a:bodyPr/>
                    <a:lstStyle/>
                    <a:p>
                      <a:pPr fontAlgn="base"/>
                      <a:r>
                        <a:rPr lang="en-US" sz="2400">
                          <a:effectLst/>
                          <a:latin typeface="inherit"/>
                        </a:rPr>
                        <a:t>Hyperpyrexia</a:t>
                      </a:r>
                      <a:r>
                        <a:rPr lang="en-US" sz="2400" baseline="30000">
                          <a:effectLst/>
                          <a:latin typeface="inherit"/>
                        </a:rPr>
                        <a:t>a</a:t>
                      </a:r>
                      <a:endParaRPr lang="en-US" sz="2400">
                        <a:effectLst/>
                        <a:latin typeface="inherit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088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>
                          <a:effectLst/>
                          <a:latin typeface="inherit"/>
                        </a:rPr>
                        <a:t>&gt;41.1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087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ru-RU" sz="2400" dirty="0">
                          <a:effectLst/>
                          <a:latin typeface="inherit"/>
                        </a:rPr>
                        <a:t>&gt;106.0</a:t>
                      </a: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A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5422431" y="148899"/>
            <a:ext cx="22668722" cy="4462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rgbClr val="484848"/>
                </a:solidFill>
                <a:effectLst/>
                <a:latin typeface="inherit"/>
              </a:rPr>
              <a:t>Normal and febrile body temperature ranges (rectal temperatures).</a:t>
            </a:r>
            <a:endParaRPr kumimoji="0" lang="ru-RU" alt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7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Smell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7984" y="1408176"/>
            <a:ext cx="9346628" cy="450304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chemeClr val="accent1"/>
                </a:solidFill>
              </a:rPr>
              <a:t>Notable </a:t>
            </a:r>
            <a:r>
              <a:rPr lang="en-US" sz="2800" b="1" dirty="0" err="1" smtClean="0">
                <a:solidFill>
                  <a:schemeClr val="accent1"/>
                </a:solidFill>
              </a:rPr>
              <a:t>odour</a:t>
            </a:r>
            <a:endParaRPr lang="en-US" sz="2800" b="1" dirty="0" smtClean="0">
              <a:solidFill>
                <a:schemeClr val="accent1"/>
              </a:solidFill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18309"/>
              </p:ext>
            </p:extLst>
          </p:nvPr>
        </p:nvGraphicFramePr>
        <p:xfrm>
          <a:off x="2029968" y="1905000"/>
          <a:ext cx="8906256" cy="4472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128"/>
                <a:gridCol w="4453128"/>
              </a:tblGrid>
              <a:tr h="63622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57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The smell of rotting apples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Sickly sweet smell of patients with ketoacidosis – diabetes mellitus</a:t>
                      </a:r>
                      <a:endParaRPr lang="ru-RU" sz="2400" dirty="0"/>
                    </a:p>
                  </a:txBody>
                  <a:tcPr/>
                </a:tc>
              </a:tr>
              <a:tr h="6362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the smell of chocolate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Sweet</a:t>
                      </a:r>
                      <a:r>
                        <a:rPr lang="en-US" sz="2400" baseline="0" dirty="0" smtClean="0"/>
                        <a:t> smell of acute lever failure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6362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Fish breath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Ammoniacal</a:t>
                      </a:r>
                      <a:r>
                        <a:rPr lang="en-US" sz="2400" baseline="0" dirty="0" smtClean="0"/>
                        <a:t> – </a:t>
                      </a:r>
                      <a:r>
                        <a:rPr lang="en-US" sz="2400" baseline="0" dirty="0" err="1" smtClean="0"/>
                        <a:t>ureamic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odour</a:t>
                      </a:r>
                      <a:endParaRPr lang="ru-RU" sz="2400" dirty="0"/>
                    </a:p>
                  </a:txBody>
                  <a:tcPr/>
                </a:tc>
              </a:tr>
              <a:tr h="636222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Smell of </a:t>
                      </a:r>
                      <a:r>
                        <a:rPr lang="en-US" sz="2400" dirty="0" err="1" smtClean="0"/>
                        <a:t>sigarette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Smoking patient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38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320" y="569246"/>
            <a:ext cx="7171680" cy="588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685" y="1761424"/>
            <a:ext cx="10276334" cy="4716378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27166" y="258566"/>
            <a:ext cx="8911687" cy="1280890"/>
          </a:xfrm>
        </p:spPr>
        <p:txBody>
          <a:bodyPr>
            <a:normAutofit/>
          </a:bodyPr>
          <a:lstStyle/>
          <a:p>
            <a:r>
              <a:rPr lang="en-US" sz="2800" dirty="0"/>
              <a:t>What symptoms (patient complaints, objective data) can you identify at each stage of the </a:t>
            </a:r>
            <a:r>
              <a:rPr lang="en-US" sz="2800" dirty="0" smtClean="0"/>
              <a:t>fever</a:t>
            </a:r>
            <a:r>
              <a:rPr lang="ru-RU" sz="2800" dirty="0" smtClean="0"/>
              <a:t>?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85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epomedicine.com/wp-content/uploads/2017/11/fever-pattern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85" y="427874"/>
            <a:ext cx="7965205" cy="6132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3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Lymphatic nodules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48580" y="359664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14765"/>
              </p:ext>
            </p:extLst>
          </p:nvPr>
        </p:nvGraphicFramePr>
        <p:xfrm>
          <a:off x="1752866" y="1597794"/>
          <a:ext cx="9511114" cy="4469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113"/>
                <a:gridCol w="7462001"/>
              </a:tblGrid>
              <a:tr h="442647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87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Size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Normal nodes in adults are &lt;0.5 cm in diameter</a:t>
                      </a:r>
                      <a:endParaRPr lang="ru-RU" sz="2000" dirty="0"/>
                    </a:p>
                  </a:txBody>
                  <a:tcPr/>
                </a:tc>
              </a:tr>
              <a:tr h="448795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Attachments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Lymph nodes fixed to deep structures or skin suggest malignancy</a:t>
                      </a:r>
                      <a:endParaRPr lang="ru-RU" sz="2000" dirty="0"/>
                    </a:p>
                  </a:txBody>
                  <a:tcPr/>
                </a:tc>
              </a:tr>
              <a:tr h="177058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Consistency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Normal nodes feel soft</a:t>
                      </a:r>
                    </a:p>
                    <a:p>
                      <a:endParaRPr lang="en-US" sz="2000" dirty="0" smtClean="0"/>
                    </a:p>
                    <a:p>
                      <a:r>
                        <a:rPr lang="en-US" sz="2000" dirty="0" smtClean="0"/>
                        <a:t>in Hodgkin’s disease they are characteristically ‘rubbery’, in tuberculosis they may be ‘matted’, and in metastatic cancer they feel hard</a:t>
                      </a:r>
                      <a:endParaRPr lang="ru-RU" sz="2000" dirty="0"/>
                    </a:p>
                  </a:txBody>
                  <a:tcPr/>
                </a:tc>
              </a:tr>
              <a:tr h="1106618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Tenderness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Acute viral or bacterial infection, including infectious mononucleosis, dental sepsis and tonsillitis, causes tender, variably enlarged lymph nodes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9259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795" y="177601"/>
            <a:ext cx="8672363" cy="56370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2804" y="5909913"/>
            <a:ext cx="8460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Calor</a:t>
            </a:r>
            <a:r>
              <a:rPr lang="en-US" b="1" dirty="0" smtClean="0"/>
              <a:t>                </a:t>
            </a:r>
            <a:r>
              <a:rPr lang="en-US" b="1" dirty="0" err="1" smtClean="0"/>
              <a:t>Rubor</a:t>
            </a:r>
            <a:r>
              <a:rPr lang="en-US" b="1" dirty="0" smtClean="0"/>
              <a:t>                   Tumor                  Dolor              </a:t>
            </a:r>
            <a:r>
              <a:rPr lang="en-US" b="1" dirty="0" err="1" smtClean="0"/>
              <a:t>Functio</a:t>
            </a:r>
            <a:r>
              <a:rPr lang="en-US" b="1" dirty="0" smtClean="0"/>
              <a:t> </a:t>
            </a:r>
            <a:r>
              <a:rPr lang="en-US" b="1" dirty="0" err="1" smtClean="0"/>
              <a:t>laesa</a:t>
            </a:r>
            <a:r>
              <a:rPr lang="en-US" b="1" dirty="0" smtClean="0"/>
              <a:t>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482195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453" y="259881"/>
            <a:ext cx="9426973" cy="669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593" y="160044"/>
            <a:ext cx="4331369" cy="651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1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1329" y="624110"/>
            <a:ext cx="10023284" cy="1280890"/>
          </a:xfrm>
        </p:spPr>
        <p:txBody>
          <a:bodyPr>
            <a:noAutofit/>
          </a:bodyPr>
          <a:lstStyle/>
          <a:p>
            <a:r>
              <a:rPr lang="en-US" sz="2000" dirty="0"/>
              <a:t>Habitus (Lat. habitus appearance, external appearance) — the appearance of a person: features of the physique, posture, skin color, facial expression, etc., by which it is possible to judge the state of health of a person, the disease he has or the predisposition to any diseases.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456" y="2139696"/>
            <a:ext cx="7315200" cy="411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420873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6337" y="403167"/>
            <a:ext cx="6000802" cy="621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117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7462" y="420303"/>
            <a:ext cx="5623650" cy="618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03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628650"/>
            <a:ext cx="8010525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84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Level </a:t>
            </a:r>
            <a:r>
              <a:rPr lang="en-US" b="1" dirty="0">
                <a:solidFill>
                  <a:schemeClr val="accent1"/>
                </a:solidFill>
              </a:rPr>
              <a:t>of </a:t>
            </a:r>
            <a:r>
              <a:rPr lang="en-US" b="1" dirty="0" smtClean="0">
                <a:solidFill>
                  <a:schemeClr val="accent1"/>
                </a:solidFill>
              </a:rPr>
              <a:t>consciousness</a:t>
            </a:r>
            <a:endParaRPr lang="ru-RU" b="1" dirty="0">
              <a:solidFill>
                <a:schemeClr val="accent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969018"/>
              </p:ext>
            </p:extLst>
          </p:nvPr>
        </p:nvGraphicFramePr>
        <p:xfrm>
          <a:off x="886968" y="1617395"/>
          <a:ext cx="10826496" cy="52406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26496"/>
              </a:tblGrid>
              <a:tr h="20210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Obnibulation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degree of impairment of consciousness, in which limited verbal contact is maintained and the person's own activity is reduced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Somnolention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-it is characterized by a long and deep sleep, from which the patient can wake up with the use of vigorous stimulation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72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Stupor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is a physical and mental disorder, expressed in the form of numbness, as well as partial or complete immobility.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72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Sopor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-accompanied by a shutdown of consciousness, with the preservation of protective reactions, opening the eyes to pain, the least short-term verbal contact;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0728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Coma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complete loss of consciousness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81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Patient position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Active</a:t>
            </a:r>
          </a:p>
          <a:p>
            <a:endParaRPr lang="en-US" sz="3600" dirty="0" smtClean="0"/>
          </a:p>
          <a:p>
            <a:r>
              <a:rPr lang="en-US" sz="3600" dirty="0" smtClean="0"/>
              <a:t>Passive</a:t>
            </a:r>
          </a:p>
          <a:p>
            <a:endParaRPr lang="en-US" sz="3600" dirty="0" smtClean="0"/>
          </a:p>
          <a:p>
            <a:r>
              <a:rPr lang="en-US" sz="3600" dirty="0" smtClean="0"/>
              <a:t>Forced </a:t>
            </a:r>
            <a:r>
              <a:rPr lang="en-US" sz="3600" dirty="0"/>
              <a:t>position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9472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464" y="327258"/>
            <a:ext cx="10060440" cy="53973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412155" y="6021427"/>
            <a:ext cx="2810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Normostenic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proportional to body size </a:t>
            </a:r>
            <a:endParaRPr lang="kk-K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have the correct ratio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91197" y="6021427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Asthenic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longitudinal dimensions </a:t>
            </a:r>
            <a:endParaRPr lang="kk-KZ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body predominate over the transverse ones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8982" y="6021426"/>
            <a:ext cx="3469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Hypersthenic</a:t>
            </a:r>
            <a:r>
              <a:rPr lang="ru-RU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transverse dimensions </a:t>
            </a:r>
            <a:endParaRPr lang="kk-KZ" sz="12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body more than </a:t>
            </a:r>
            <a:r>
              <a:rPr lang="en-US" sz="12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normosthenic</a:t>
            </a:r>
            <a:r>
              <a:rPr 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US" sz="12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asteni</a:t>
            </a:r>
            <a:r>
              <a:rPr lang="kk-KZ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4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slide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592" y="295655"/>
            <a:ext cx="9928584" cy="60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ody-mass-index-bmi_56db2c5e772fa_w15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46" y="347472"/>
            <a:ext cx="6516486" cy="611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24857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657</TotalTime>
  <Words>669</Words>
  <Application>Microsoft Office PowerPoint</Application>
  <PresentationFormat>Произвольный</PresentationFormat>
  <Paragraphs>170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Легкий дым</vt:lpstr>
      <vt:lpstr>Physical examination</vt:lpstr>
      <vt:lpstr>How to start</vt:lpstr>
      <vt:lpstr>First impression</vt:lpstr>
      <vt:lpstr>Habitus (Lat. habitus appearance, external appearance) — the appearance of a person: features of the physique, posture, skin color, facial expression, etc., by which it is possible to judge the state of health of a person, the disease he has or the predisposition to any diseases. </vt:lpstr>
      <vt:lpstr>Level of consciousness</vt:lpstr>
      <vt:lpstr>Patient position</vt:lpstr>
      <vt:lpstr>Презентация PowerPoint</vt:lpstr>
      <vt:lpstr>Презентация PowerPoint</vt:lpstr>
      <vt:lpstr>Презентация PowerPoint</vt:lpstr>
      <vt:lpstr>Overweighting and obesity</vt:lpstr>
      <vt:lpstr>Презентация PowerPoint</vt:lpstr>
      <vt:lpstr>Waist Circumference</vt:lpstr>
      <vt:lpstr>The waist-hip ratio  or waist-to-hip ratio (WHR) </vt:lpstr>
      <vt:lpstr>Презентация PowerPoint</vt:lpstr>
      <vt:lpstr>Weight loss</vt:lpstr>
      <vt:lpstr>Face</vt:lpstr>
      <vt:lpstr>Diagnostic faces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Skin color </vt:lpstr>
      <vt:lpstr>Skin – texture, hydration, turgor  </vt:lpstr>
      <vt:lpstr>Dehydration signs</vt:lpstr>
      <vt:lpstr>Nails</vt:lpstr>
      <vt:lpstr>Презентация PowerPoint</vt:lpstr>
      <vt:lpstr>Vital signs</vt:lpstr>
      <vt:lpstr>Body temperature </vt:lpstr>
      <vt:lpstr>Normal and febrile body temperature ranges (rectal temperatures)</vt:lpstr>
      <vt:lpstr>Smell</vt:lpstr>
      <vt:lpstr>Презентация PowerPoint</vt:lpstr>
      <vt:lpstr>What symptoms (patient complaints, objective data) can you identify at each stage of the fever?</vt:lpstr>
      <vt:lpstr>Презентация PowerPoint</vt:lpstr>
      <vt:lpstr>Lymphatic nodules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examination</dc:title>
  <dc:creator>Gaukhar Kurmanova</dc:creator>
  <cp:lastModifiedBy>DCD 2</cp:lastModifiedBy>
  <cp:revision>42</cp:revision>
  <dcterms:created xsi:type="dcterms:W3CDTF">2020-01-15T16:49:32Z</dcterms:created>
  <dcterms:modified xsi:type="dcterms:W3CDTF">2021-02-04T08:02:09Z</dcterms:modified>
</cp:coreProperties>
</file>